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8" r:id="rId2"/>
    <p:sldId id="337" r:id="rId3"/>
    <p:sldId id="392" r:id="rId4"/>
    <p:sldId id="393" r:id="rId5"/>
    <p:sldId id="395" r:id="rId6"/>
    <p:sldId id="397" r:id="rId7"/>
    <p:sldId id="398" r:id="rId8"/>
    <p:sldId id="400" r:id="rId9"/>
    <p:sldId id="401" r:id="rId10"/>
    <p:sldId id="402" r:id="rId11"/>
    <p:sldId id="421" r:id="rId12"/>
    <p:sldId id="404" r:id="rId13"/>
    <p:sldId id="405" r:id="rId14"/>
    <p:sldId id="406" r:id="rId15"/>
    <p:sldId id="408" r:id="rId16"/>
    <p:sldId id="422" r:id="rId17"/>
    <p:sldId id="423" r:id="rId18"/>
    <p:sldId id="425" r:id="rId19"/>
    <p:sldId id="372" r:id="rId20"/>
  </p:sldIdLst>
  <p:sldSz cx="9144000" cy="6858000" type="screen4x3"/>
  <p:notesSz cx="6797675" cy="98726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7">
          <p15:clr>
            <a:srgbClr val="A4A3A4"/>
          </p15:clr>
        </p15:guide>
        <p15:guide id="2" pos="5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00"/>
    <a:srgbClr val="EC700A"/>
    <a:srgbClr val="BFBFB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726" autoAdjust="0"/>
  </p:normalViewPr>
  <p:slideViewPr>
    <p:cSldViewPr snapToGrid="0" snapToObjects="1">
      <p:cViewPr varScale="1">
        <p:scale>
          <a:sx n="110" d="100"/>
          <a:sy n="110" d="100"/>
        </p:scale>
        <p:origin x="1836" y="126"/>
      </p:cViewPr>
      <p:guideLst>
        <p:guide orient="horz" pos="3457"/>
        <p:guide pos="5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87FA-FB16-2B49-B312-B34D64736A07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AE9F-8685-FD46-9B86-9B8A0DA61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80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8AE9F-8685-FD46-9B86-9B8A0DA6129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6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97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26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7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3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5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63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6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25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522D-1CD7-184D-BD01-829A2B9ABED8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3"/>
          <p:cNvGrpSpPr>
            <a:grpSpLocks/>
          </p:cNvGrpSpPr>
          <p:nvPr/>
        </p:nvGrpSpPr>
        <p:grpSpPr bwMode="auto">
          <a:xfrm>
            <a:off x="417513" y="115888"/>
            <a:ext cx="8716769" cy="3189287"/>
            <a:chOff x="460216" y="80132"/>
            <a:chExt cx="8717259" cy="3187860"/>
          </a:xfrm>
        </p:grpSpPr>
        <p:sp>
          <p:nvSpPr>
            <p:cNvPr id="18" name="Rettangolo 7"/>
            <p:cNvSpPr>
              <a:spLocks noChangeArrowheads="1"/>
            </p:cNvSpPr>
            <p:nvPr/>
          </p:nvSpPr>
          <p:spPr bwMode="auto">
            <a:xfrm>
              <a:off x="2492266" y="429001"/>
              <a:ext cx="6685209" cy="939182"/>
            </a:xfrm>
            <a:prstGeom prst="rect">
              <a:avLst/>
            </a:prstGeom>
            <a:solidFill>
              <a:srgbClr val="BD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Corda 18"/>
            <p:cNvSpPr/>
            <p:nvPr/>
          </p:nvSpPr>
          <p:spPr bwMode="auto">
            <a:xfrm rot="11990147">
              <a:off x="460216" y="80132"/>
              <a:ext cx="3313296" cy="3187860"/>
            </a:xfrm>
            <a:prstGeom prst="chord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25776" y="2221040"/>
            <a:ext cx="8172450" cy="301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it-IT" sz="3200" b="1" dirty="0">
                <a:solidFill>
                  <a:srgbClr val="BD0000"/>
                </a:solidFill>
                <a:latin typeface="Trebuchet MS" charset="0"/>
              </a:rPr>
              <a:t>Programma regionale </a:t>
            </a:r>
          </a:p>
          <a:p>
            <a:pPr>
              <a:spcBef>
                <a:spcPts val="1125"/>
              </a:spcBef>
            </a:pPr>
            <a:r>
              <a:rPr lang="it-IT" sz="3200" b="1" dirty="0">
                <a:solidFill>
                  <a:srgbClr val="BD0000"/>
                </a:solidFill>
                <a:latin typeface="Trebuchet MS" charset="0"/>
              </a:rPr>
              <a:t>Patto per la Casa</a:t>
            </a:r>
          </a:p>
          <a:p>
            <a:pPr>
              <a:lnSpc>
                <a:spcPct val="80000"/>
              </a:lnSpc>
              <a:spcBef>
                <a:spcPts val="1125"/>
              </a:spcBef>
              <a:buClrTx/>
              <a:buFontTx/>
              <a:buNone/>
            </a:pPr>
            <a:r>
              <a:rPr lang="it-IT" sz="2000" b="1" dirty="0">
                <a:solidFill>
                  <a:schemeClr val="tx1"/>
                </a:solidFill>
                <a:latin typeface="Trebuchet MS" charset="0"/>
              </a:rPr>
              <a:t>(D.G.R. n.1686 del 10/10/2022 e n.960 del 12/06/2023)</a:t>
            </a:r>
            <a:endParaRPr lang="it-IT" sz="2000" dirty="0">
              <a:solidFill>
                <a:schemeClr val="tx1"/>
              </a:solidFill>
              <a:latin typeface="Trebuchet MS" charset="0"/>
            </a:endParaRPr>
          </a:p>
          <a:p>
            <a:pPr>
              <a:lnSpc>
                <a:spcPts val="3363"/>
              </a:lnSpc>
              <a:spcBef>
                <a:spcPts val="1125"/>
              </a:spcBef>
              <a:buClrTx/>
              <a:buFontTx/>
              <a:buNone/>
            </a:pPr>
            <a:endParaRPr lang="it-IT" sz="2800" b="1" dirty="0">
              <a:solidFill>
                <a:srgbClr val="BD0000"/>
              </a:solidFill>
              <a:latin typeface="Trebuchet MS" charset="0"/>
            </a:endParaRPr>
          </a:p>
          <a:p>
            <a:pPr>
              <a:lnSpc>
                <a:spcPct val="50000"/>
              </a:lnSpc>
              <a:spcBef>
                <a:spcPts val="1125"/>
              </a:spcBef>
              <a:buClrTx/>
              <a:buFontTx/>
              <a:buNone/>
            </a:pPr>
            <a:endParaRPr lang="it-IT" sz="1800" b="1" dirty="0">
              <a:solidFill>
                <a:srgbClr val="FF0000"/>
              </a:solidFill>
              <a:latin typeface="Trebuchet MS" charset="0"/>
            </a:endParaRPr>
          </a:p>
          <a:p>
            <a:pPr>
              <a:lnSpc>
                <a:spcPts val="3363"/>
              </a:lnSpc>
              <a:spcBef>
                <a:spcPts val="1125"/>
              </a:spcBef>
              <a:buClrTx/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  <a:latin typeface="Trebuchet MS" charset="0"/>
              </a:rPr>
              <a:t>Viano, giovedì 20 febbraio 2025</a:t>
            </a:r>
            <a:endParaRPr lang="it-IT" sz="2000" b="1" dirty="0">
              <a:solidFill>
                <a:schemeClr val="tx1"/>
              </a:solidFill>
              <a:latin typeface="Trebuchet MS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42" y="368669"/>
            <a:ext cx="1850571" cy="1245307"/>
          </a:xfrm>
          <a:prstGeom prst="rect">
            <a:avLst/>
          </a:prstGeom>
          <a:ln>
            <a:noFill/>
          </a:ln>
        </p:spPr>
      </p:pic>
      <p:pic>
        <p:nvPicPr>
          <p:cNvPr id="8" name="Immagine 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1ACC6F-422F-D1BC-85E6-EE1473C3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52" y="5917367"/>
            <a:ext cx="3173605" cy="4282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3" y="402022"/>
            <a:ext cx="1237351" cy="9694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42923" y="1215710"/>
            <a:ext cx="1858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Comune di Viano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3800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 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72629" y="828487"/>
            <a:ext cx="8579485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Possono accedere al fondo di garanzia per attività tecnico-amministrative e interventi di manutenzione fino ad un importo massimo di </a:t>
            </a:r>
            <a:r>
              <a:rPr lang="it-IT" altLang="it-IT" sz="2200" b="1" dirty="0">
                <a:solidFill>
                  <a:sysClr val="windowText" lastClr="000000"/>
                </a:solidFill>
                <a:latin typeface="Calibri"/>
              </a:rPr>
              <a:t>€ 6.000 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per:</a:t>
            </a:r>
          </a:p>
          <a:p>
            <a:pPr marL="533400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In fase di attivazione del contratto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: elaborazione Attestato Prestazione Energetica, dichiarazione conformità e sicurezza impianti, registrazione contratto e spese conseguenti compreso eventuale costo di asseverazione, interventi di manutenzione ordinaria e straordinaria che dovessero rivelarsi indispensabili per l’utilizzo dell’alloggio, ecc.</a:t>
            </a:r>
          </a:p>
          <a:p>
            <a:pPr marL="533400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Durante la conduzione del contratto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: manutenzioni di tipo straordinario e/o interventi urgenti e indifferibili, comprese eventuali verifiche e/o perizie tecniche propedeutiche agli interventi stessi</a:t>
            </a:r>
          </a:p>
          <a:p>
            <a:pPr marL="533400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In fase di chiusura del contratto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: ripristino dell’immobile rispetto al deterioramento dovuto alla normale usura dello stesso, in modo da riportarlo alle medesime condizioni in cui si trovava al momento della consegna 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10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58956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 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15526" y="1154072"/>
            <a:ext cx="8222931" cy="20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Garanzia di rientro in disponibilità dell’alloggio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Agevolazioni fiscali: aliquota IMU dedicata pari al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6/1000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(anziché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al 10,60)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e cedolare secca al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21% per il Comune di Viano</a:t>
            </a:r>
            <a:endParaRPr lang="it-IT" altLang="it-IT" sz="2400" dirty="0">
              <a:solidFill>
                <a:sysClr val="windowText" lastClr="000000"/>
              </a:solidFill>
              <a:latin typeface="Calibri"/>
              <a:ea typeface="+mn-ea"/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Durata del contratto inferiore rispetto al contratto a libero mercato 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11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7779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Gli Inquilini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627534"/>
            <a:ext cx="850174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utilizzatori degli alloggi messi a disposizione devono</a:t>
            </a:r>
            <a:r>
              <a:rPr kumimoji="0" lang="it-IT" altLang="it-IT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possedere determinati requisiti previsti dal Regolamento Regionale, la cui verifica viene effettuata dall’Ufficio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Casa dell’Unione </a:t>
            </a:r>
            <a:r>
              <a:rPr lang="it-IT" altLang="it-IT" sz="2400" dirty="0" err="1">
                <a:solidFill>
                  <a:sysClr val="windowText" lastClr="000000"/>
                </a:solidFill>
                <a:latin typeface="Calibri"/>
              </a:rPr>
              <a:t>Tresinaro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 Secchia, </a:t>
            </a:r>
            <a:r>
              <a:rPr kumimoji="0" lang="it-IT" altLang="it-IT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collaborazione con l’Agenzia </a:t>
            </a:r>
          </a:p>
          <a:p>
            <a:pPr marL="180975" indent="-180975" algn="just" defTabSz="914400" eaLnBrk="1" hangingPunct="1">
              <a:defRPr/>
            </a:pPr>
            <a:endParaRPr kumimoji="0" lang="it-IT" altLang="it-IT" sz="8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Per potersi candidare a futuri inquilini occorre possedere un ISEE ordinario o corrente, riferito al proprio nucleo familiare, compreso tra € 9.360 ed € 35.000</a:t>
            </a:r>
          </a:p>
          <a:p>
            <a:pPr marL="180975" indent="-180975" algn="just" defTabSz="914400" eaLnBrk="1" hangingPunct="1">
              <a:defRPr/>
            </a:pP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L’attribuzione dell’alloggio non segue rigide graduatorie predeterminate, ma si fonda sull’incontro tra domanda e offerta e sulla sostenibilità economica dell’affitto rispetto al reddito familiare. L’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Agenzia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 preventivamente che il rapporto tra il canone dell’alloggio proposto e il reddito familiare netto non superi determinate soglie previste dal Regolamento.</a:t>
            </a:r>
            <a:endParaRPr kumimoji="0" lang="it-IT" altLang="it-IT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12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90178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Gli Inquilini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334622" y="922495"/>
            <a:ext cx="8294912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L’inquilino può beneficiare di una riduzione stabile dell’affitto in relazione all’incidenza del canone rispetto al suo reddito familiare, grazie ad una quota di fondo messa a disposizione del Programma regionale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La riduzione è applicata per l’intera durata del contratto (3+2); in caso di rinnovo 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contrattuale (+2)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è dimezzata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Il proprietario percepisce comunque il canone di locazione concordato con l’Agenzia in fase di valutazione iniziale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Agli inquilini non è in nessun caso richiesto il versamento di un deposito cauzionale alla sottoscrizione del contratto in quanto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</a:rPr>
              <a:t>provvede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l’Agenzia ad offrire adeguate garanzie di solvibilità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13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6033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728857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Soggetto gestore – ACER Reggio Emilia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-32826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40789" y="842066"/>
            <a:ext cx="834934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Acer tramite il servizio</a:t>
            </a:r>
            <a:r>
              <a:rPr kumimoji="0" lang="es-ES" altLang="it-IT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dell’Agenzia per l’Affitto o</a:t>
            </a: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pera in </a:t>
            </a:r>
            <a:r>
              <a:rPr lang="es-ES" altLang="it-IT" sz="2400" noProof="0" dirty="0">
                <a:latin typeface="Calibri"/>
              </a:rPr>
              <a:t>c</a:t>
            </a:r>
            <a:r>
              <a:rPr lang="es-ES" altLang="it-IT" sz="2400" dirty="0" smtClean="0">
                <a:latin typeface="Calibri"/>
              </a:rPr>
              <a:t>o</a:t>
            </a:r>
            <a:r>
              <a:rPr kumimoji="0" lang="es-ES" altLang="it-I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nvenzione </a:t>
            </a: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con </a:t>
            </a:r>
            <a:r>
              <a:rPr lang="es-ES" altLang="it-IT" sz="2400" dirty="0">
                <a:latin typeface="Calibri"/>
              </a:rPr>
              <a:t>il Comune di </a:t>
            </a:r>
            <a:r>
              <a:rPr lang="es-ES" altLang="it-IT" sz="2400" dirty="0" smtClean="0">
                <a:latin typeface="Calibri"/>
              </a:rPr>
              <a:t>Viano </a:t>
            </a:r>
            <a:r>
              <a:rPr lang="es-ES" altLang="it-IT" sz="2400" dirty="0">
                <a:latin typeface="Calibri"/>
              </a:rPr>
              <a:t>per svolgere le seguenti attività: </a:t>
            </a:r>
            <a:endParaRPr kumimoji="0" lang="es-ES" altLang="it-IT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g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gli alloggi messi a disposizione dai proprietari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fornire adeguati livelli di supporto e di servizi ai proprietari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v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igilare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sull’andamento del contratto di locazione per minimizzare l’utilizzo delle garanzie e, nel caso, intervenire tempestivamente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occuparsi della fase di attivazione del contratto (APE, registrazione, dichiarazioni di conformità, </a:t>
            </a:r>
            <a:r>
              <a:rPr lang="it-IT" altLang="it-IT" sz="2400" dirty="0" err="1">
                <a:solidFill>
                  <a:sysClr val="windowText" lastClr="000000"/>
                </a:solidFill>
              </a:rPr>
              <a:t>ecc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…)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occuparsi della fase di conduzione (eventuali interventi di manutenzione straordinaria: es. rottura di sanitari, </a:t>
            </a:r>
            <a:r>
              <a:rPr lang="it-IT" altLang="it-IT" sz="2400" dirty="0" err="1">
                <a:solidFill>
                  <a:sysClr val="windowText" lastClr="000000"/>
                </a:solidFill>
              </a:rPr>
              <a:t>ecc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…)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14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6267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554686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Soggetto gestore – ACER Reggio Emilia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649926"/>
            <a:ext cx="8437728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r>
              <a:rPr kumimoji="0" lang="es-ES" altLang="it-IT" sz="5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 defTabSz="914400" eaLnBrk="1" hangingPunct="1">
              <a:buNone/>
              <a:defRPr/>
            </a:pPr>
            <a:r>
              <a:rPr lang="it-IT" altLang="it-IT" sz="2800" b="1" dirty="0">
                <a:solidFill>
                  <a:srgbClr val="BD0000"/>
                </a:solidFill>
                <a:latin typeface="Calibri"/>
              </a:rPr>
              <a:t>Inoltre ACER si occupa: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della fase di chiusura e riconsegna dell’alloggio al proprietario al termine del contratto (ripristini ordinari e straordinari)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della gestione delle eventuali controversie derivanti da morosità dell’inquilino, anche attivando appositi servizi a</a:t>
            </a:r>
            <a:r>
              <a:rPr lang="it-IT" altLang="it-IT" sz="2100" dirty="0" err="1">
                <a:solidFill>
                  <a:sysClr val="windowText" lastClr="000000"/>
                </a:solidFill>
                <a:latin typeface="Calibri"/>
              </a:rPr>
              <a:t>mministrativo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 - legali in materia di morosità, sfratti e contenzioso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del m</a:t>
            </a:r>
            <a:r>
              <a:rPr kumimoji="0" lang="it-IT" altLang="it-IT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onitoraggio</a:t>
            </a: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dello stato dell’alloggio, anche attraverso </a:t>
            </a:r>
            <a:r>
              <a:rPr kumimoji="0" lang="it-IT" altLang="it-IT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sopralluo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ghi, e del controllo puntuale di eventuali morosità a vario titolo (canone, spese condominiali)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della 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g</a:t>
            </a:r>
            <a:r>
              <a:rPr kumimoji="0" lang="it-IT" altLang="it-IT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estione</a:t>
            </a: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sociale delle eventuali controversie fra proprietario e inquilino o fra inquilino e altri condomini</a:t>
            </a:r>
          </a:p>
          <a:p>
            <a:pPr marL="180975" lvl="0" indent="-180975" algn="just" defTabSz="914400" eaLnBrk="1" hangingPunct="1">
              <a:defRPr/>
            </a:pPr>
            <a:r>
              <a:rPr lang="it-IT" altLang="it-IT" sz="2100" dirty="0">
                <a:solidFill>
                  <a:prstClr val="black"/>
                </a:solidFill>
              </a:rPr>
              <a:t>collabora con il Comune </a:t>
            </a:r>
            <a:r>
              <a:rPr lang="it-IT" altLang="it-IT" sz="2100" dirty="0" smtClean="0">
                <a:solidFill>
                  <a:prstClr val="black"/>
                </a:solidFill>
              </a:rPr>
              <a:t>di Viano per </a:t>
            </a:r>
            <a:r>
              <a:rPr lang="it-IT" altLang="it-IT" sz="2100" dirty="0">
                <a:solidFill>
                  <a:prstClr val="black"/>
                </a:solidFill>
              </a:rPr>
              <a:t>la ricerca e l’individuazione di alloggi disponibili</a:t>
            </a:r>
          </a:p>
          <a:p>
            <a:pPr marL="180975" lvl="0" indent="-180975" algn="just" defTabSz="914400" eaLnBrk="1" hangingPunct="1">
              <a:defRPr/>
            </a:pPr>
            <a:r>
              <a:rPr lang="it-IT" altLang="it-IT" sz="2100" dirty="0">
                <a:solidFill>
                  <a:prstClr val="black"/>
                </a:solidFill>
              </a:rPr>
              <a:t>svolge attività di comunicazione e diffusione del Programma in modo mirato</a:t>
            </a:r>
          </a:p>
          <a:p>
            <a:pPr marL="180975" indent="-180975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15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97802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931151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Times New Roman" charset="0"/>
              </a:rPr>
              <a:t>ACER Reggio Emilia – chi è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Trebuchet MS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charset="0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331538" y="1009341"/>
            <a:ext cx="847997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ACER Reggio Emilia è un ente pubblico economico dei Comuni e della Provincia di Reggio Emilia, che opera con tutti i Comuni della provincia per l’attuazione delle Politiche abitative.</a:t>
            </a:r>
          </a:p>
          <a:p>
            <a:pPr marL="0" indent="0" algn="just" defTabSz="914400" eaLnBrk="1" hangingPunct="1">
              <a:buNone/>
              <a:defRPr/>
            </a:pPr>
            <a:endParaRPr lang="it-IT" altLang="it-IT" sz="2400" dirty="0">
              <a:latin typeface="Calibri"/>
            </a:endParaRPr>
          </a:p>
          <a:p>
            <a:pPr marL="0" indent="0" algn="just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Nato nel 1</a:t>
            </a:r>
            <a:r>
              <a:rPr lang="it-IT" altLang="it-IT" sz="2400" dirty="0">
                <a:latin typeface="Calibri"/>
              </a:rPr>
              <a:t>921, ACER Reggio Emilia svolge la propria attività grazie a 50 </a:t>
            </a:r>
            <a:r>
              <a:rPr lang="it-IT" altLang="it-IT" sz="2400" dirty="0" smtClean="0">
                <a:latin typeface="Calibri"/>
              </a:rPr>
              <a:t>dipendenti che </a:t>
            </a:r>
            <a:r>
              <a:rPr lang="it-IT" altLang="it-IT" sz="2400" dirty="0">
                <a:latin typeface="Calibri"/>
              </a:rPr>
              <a:t>presentano diverse professionalità: tecniche, amministrative, legali, sociali.</a:t>
            </a:r>
          </a:p>
          <a:p>
            <a:pPr marL="0" indent="0" algn="just" defTabSz="914400" eaLnBrk="1" hangingPunct="1">
              <a:buNone/>
              <a:defRPr/>
            </a:pPr>
            <a:endParaRPr kumimoji="0" lang="it-IT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ACER Reggio Emilia gestisce circa 5200 alloggi di proprietà pubblica e privata, in 540 fabbricati, dove vivono oltre 14mila persone</a:t>
            </a: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27826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931151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Times New Roman" charset="0"/>
              </a:rPr>
              <a:t>I numeri dell’Agenzia per l’Affitto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charset="0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109ACE0E-CFB3-B111-3D21-5E551909FA8C}"/>
              </a:ext>
            </a:extLst>
          </p:cNvPr>
          <p:cNvSpPr txBox="1">
            <a:spLocks/>
          </p:cNvSpPr>
          <p:nvPr/>
        </p:nvSpPr>
        <p:spPr bwMode="auto">
          <a:xfrm>
            <a:off x="108858" y="877476"/>
            <a:ext cx="2373085" cy="13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581</a:t>
            </a:r>
          </a:p>
          <a:p>
            <a:pPr marL="0" indent="0" algn="ctr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Contratti stipulati</a:t>
            </a: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4BF75B02-8D44-D8D5-3EF1-B31F38C776B7}"/>
              </a:ext>
            </a:extLst>
          </p:cNvPr>
          <p:cNvSpPr txBox="1">
            <a:spLocks/>
          </p:cNvSpPr>
          <p:nvPr/>
        </p:nvSpPr>
        <p:spPr bwMode="auto">
          <a:xfrm>
            <a:off x="3287624" y="836964"/>
            <a:ext cx="2373085" cy="13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300</a:t>
            </a:r>
          </a:p>
          <a:p>
            <a:pPr marL="0" indent="0" algn="ctr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Contratti in corso</a:t>
            </a: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026506B6-5181-4E12-09F7-F6D78BD87CCC}"/>
              </a:ext>
            </a:extLst>
          </p:cNvPr>
          <p:cNvSpPr txBox="1">
            <a:spLocks/>
          </p:cNvSpPr>
          <p:nvPr/>
        </p:nvSpPr>
        <p:spPr bwMode="auto">
          <a:xfrm>
            <a:off x="6124691" y="829667"/>
            <a:ext cx="2811347" cy="13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700</a:t>
            </a:r>
          </a:p>
          <a:p>
            <a:pPr marL="0" indent="0" algn="ctr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Domande </a:t>
            </a:r>
            <a:r>
              <a:rPr kumimoji="0" lang="it-IT" altLang="it-I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2022-2024</a:t>
            </a: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82C8748F-7596-765F-333D-0D809703A179}"/>
              </a:ext>
            </a:extLst>
          </p:cNvPr>
          <p:cNvGrpSpPr/>
          <p:nvPr/>
        </p:nvGrpSpPr>
        <p:grpSpPr>
          <a:xfrm>
            <a:off x="484345" y="2038648"/>
            <a:ext cx="1622109" cy="3111572"/>
            <a:chOff x="0" y="0"/>
            <a:chExt cx="3933817" cy="5898575"/>
          </a:xfrm>
        </p:grpSpPr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585C2E98-12CE-A171-CCCF-B6C1385F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9" b="49"/>
            <a:stretch>
              <a:fillRect/>
            </a:stretch>
          </p:blipFill>
          <p:spPr>
            <a:xfrm>
              <a:off x="0" y="0"/>
              <a:ext cx="3933817" cy="5898575"/>
            </a:xfrm>
            <a:prstGeom prst="rect">
              <a:avLst/>
            </a:prstGeom>
          </p:spPr>
        </p:pic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534AF765-DF2C-8816-B496-02EFE81C2B93}"/>
              </a:ext>
            </a:extLst>
          </p:cNvPr>
          <p:cNvGrpSpPr/>
          <p:nvPr/>
        </p:nvGrpSpPr>
        <p:grpSpPr>
          <a:xfrm>
            <a:off x="3468135" y="2045086"/>
            <a:ext cx="1963540" cy="3105134"/>
            <a:chOff x="0" y="0"/>
            <a:chExt cx="3936497" cy="5898575"/>
          </a:xfrm>
        </p:grpSpPr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DE78EC80-C09D-D05C-A09F-527E2F9FA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768" r="27768"/>
            <a:stretch>
              <a:fillRect/>
            </a:stretch>
          </p:blipFill>
          <p:spPr>
            <a:xfrm>
              <a:off x="0" y="0"/>
              <a:ext cx="3936497" cy="5898575"/>
            </a:xfrm>
            <a:prstGeom prst="rect">
              <a:avLst/>
            </a:prstGeom>
          </p:spPr>
        </p:pic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E0482F5F-6D55-9E0D-B25C-E97D9006DD09}"/>
              </a:ext>
            </a:extLst>
          </p:cNvPr>
          <p:cNvGrpSpPr/>
          <p:nvPr/>
        </p:nvGrpSpPr>
        <p:grpSpPr>
          <a:xfrm>
            <a:off x="6653253" y="2038648"/>
            <a:ext cx="1780342" cy="3195404"/>
            <a:chOff x="0" y="0"/>
            <a:chExt cx="3849783" cy="5898575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72AD76A7-A433-64F0-342D-13EB42B0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366" r="17366"/>
            <a:stretch>
              <a:fillRect/>
            </a:stretch>
          </p:blipFill>
          <p:spPr>
            <a:xfrm>
              <a:off x="0" y="0"/>
              <a:ext cx="3849783" cy="5898575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33" name="Rettangolo 32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00604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931151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Times New Roman" charset="0"/>
              </a:rPr>
              <a:t>Affittare è vantaggioso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charset="0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5E09623-E555-F01B-5E8C-35FA19BD2AA9}"/>
              </a:ext>
            </a:extLst>
          </p:cNvPr>
          <p:cNvSpPr txBox="1"/>
          <p:nvPr/>
        </p:nvSpPr>
        <p:spPr>
          <a:xfrm>
            <a:off x="316207" y="2101834"/>
            <a:ext cx="307521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CASA NON AFFITTATA</a:t>
            </a:r>
          </a:p>
          <a:p>
            <a:pPr marL="56134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IMU € </a:t>
            </a:r>
            <a:r>
              <a:rPr lang="en-US" sz="1600" dirty="0" smtClean="0">
                <a:solidFill>
                  <a:srgbClr val="000000"/>
                </a:solidFill>
              </a:rPr>
              <a:t>810</a:t>
            </a:r>
            <a:endParaRPr lang="en-US" sz="1600" dirty="0">
              <a:solidFill>
                <a:srgbClr val="000000"/>
              </a:solidFill>
            </a:endParaRPr>
          </a:p>
          <a:p>
            <a:pPr marL="56134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Spese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condominiali</a:t>
            </a:r>
            <a:r>
              <a:rPr lang="en-US" sz="1600" dirty="0">
                <a:solidFill>
                  <a:srgbClr val="000000"/>
                </a:solidFill>
              </a:rPr>
              <a:t> € 1.500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TOTALE SPESE € </a:t>
            </a:r>
            <a:r>
              <a:rPr lang="en-US" sz="1600" b="1" dirty="0" smtClean="0">
                <a:solidFill>
                  <a:srgbClr val="000000"/>
                </a:solidFill>
              </a:rPr>
              <a:t>2.310</a:t>
            </a: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B5DD68E-6AD5-0D3E-A766-6DF74418CF68}"/>
              </a:ext>
            </a:extLst>
          </p:cNvPr>
          <p:cNvSpPr txBox="1"/>
          <p:nvPr/>
        </p:nvSpPr>
        <p:spPr>
          <a:xfrm>
            <a:off x="3424556" y="2093683"/>
            <a:ext cx="4506595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CASA AFFITTATA CON PATTO PER LA CASA</a:t>
            </a: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canone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annuo</a:t>
            </a:r>
            <a:r>
              <a:rPr lang="en-US" sz="1600" dirty="0">
                <a:solidFill>
                  <a:srgbClr val="000000"/>
                </a:solidFill>
              </a:rPr>
              <a:t> (€ </a:t>
            </a:r>
            <a:r>
              <a:rPr lang="en-US" sz="1600" dirty="0" smtClean="0">
                <a:solidFill>
                  <a:srgbClr val="000000"/>
                </a:solidFill>
              </a:rPr>
              <a:t>500/</a:t>
            </a:r>
            <a:r>
              <a:rPr lang="en-US" sz="1600" dirty="0" err="1" smtClean="0">
                <a:solidFill>
                  <a:srgbClr val="000000"/>
                </a:solidFill>
              </a:rPr>
              <a:t>mese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>
                <a:solidFill>
                  <a:srgbClr val="000000"/>
                </a:solidFill>
              </a:rPr>
              <a:t>	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€ 6.000</a:t>
            </a:r>
            <a:endParaRPr lang="en-US" sz="1600" dirty="0">
              <a:solidFill>
                <a:srgbClr val="000000"/>
              </a:solidFill>
            </a:endParaRPr>
          </a:p>
          <a:p>
            <a:pPr marL="27559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da cui </a:t>
            </a:r>
            <a:r>
              <a:rPr lang="en-US" sz="1600" dirty="0" err="1">
                <a:solidFill>
                  <a:srgbClr val="000000"/>
                </a:solidFill>
              </a:rPr>
              <a:t>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sottraggono</a:t>
            </a:r>
            <a:r>
              <a:rPr lang="en-US" sz="1600" dirty="0">
                <a:solidFill>
                  <a:srgbClr val="000000"/>
                </a:solidFill>
              </a:rPr>
              <a:t> le </a:t>
            </a:r>
            <a:r>
              <a:rPr lang="en-US" sz="1600" dirty="0" err="1">
                <a:solidFill>
                  <a:srgbClr val="000000"/>
                </a:solidFill>
              </a:rPr>
              <a:t>seguenti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spese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IMU 						  </a:t>
            </a:r>
            <a:r>
              <a:rPr lang="en-US" sz="1600" dirty="0" smtClean="0">
                <a:solidFill>
                  <a:srgbClr val="000000"/>
                </a:solidFill>
              </a:rPr>
              <a:t>472  </a:t>
            </a:r>
            <a:endParaRPr lang="en-US" sz="1600" dirty="0">
              <a:solidFill>
                <a:srgbClr val="000000"/>
              </a:solidFill>
            </a:endParaRP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Spese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condominiali</a:t>
            </a:r>
            <a:r>
              <a:rPr lang="en-US" sz="1600" dirty="0">
                <a:solidFill>
                  <a:srgbClr val="000000"/>
                </a:solidFill>
              </a:rPr>
              <a:t> 				  300</a:t>
            </a:r>
          </a:p>
          <a:p>
            <a:pPr marL="27559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  (quota a </a:t>
            </a:r>
            <a:r>
              <a:rPr lang="en-US" sz="1600" dirty="0" err="1">
                <a:solidFill>
                  <a:srgbClr val="000000"/>
                </a:solidFill>
              </a:rPr>
              <a:t>carico</a:t>
            </a:r>
            <a:r>
              <a:rPr lang="en-US" sz="1600" dirty="0">
                <a:solidFill>
                  <a:srgbClr val="000000"/>
                </a:solidFill>
              </a:rPr>
              <a:t> la </a:t>
            </a:r>
            <a:r>
              <a:rPr lang="en-US" sz="1600" dirty="0" err="1">
                <a:solidFill>
                  <a:srgbClr val="000000"/>
                </a:solidFill>
              </a:rPr>
              <a:t>proprietà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Tasse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sulla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locazione</a:t>
            </a:r>
            <a:r>
              <a:rPr lang="en-US" sz="1600" dirty="0">
                <a:solidFill>
                  <a:srgbClr val="000000"/>
                </a:solidFill>
              </a:rPr>
              <a:t>				</a:t>
            </a:r>
            <a:r>
              <a:rPr lang="en-US" sz="1600" dirty="0" smtClean="0">
                <a:solidFill>
                  <a:srgbClr val="000000"/>
                </a:solidFill>
              </a:rPr>
              <a:t>1.260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TOTALE AL NETTO DELLE SPESE =                 € </a:t>
            </a:r>
            <a:r>
              <a:rPr lang="en-US" sz="1600" b="1" dirty="0" smtClean="0">
                <a:solidFill>
                  <a:srgbClr val="000000"/>
                </a:solidFill>
              </a:rPr>
              <a:t>3.968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4A9FAEC-4D60-3693-05FD-2BB3727EB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7559200" y="3135050"/>
            <a:ext cx="351426" cy="1790705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2A97BAC-7A9E-7702-F8FC-DD991809897B}"/>
              </a:ext>
            </a:extLst>
          </p:cNvPr>
          <p:cNvSpPr txBox="1"/>
          <p:nvPr/>
        </p:nvSpPr>
        <p:spPr>
          <a:xfrm>
            <a:off x="7964287" y="3721668"/>
            <a:ext cx="100488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70"/>
              </a:lnSpc>
            </a:pPr>
            <a:r>
              <a:rPr lang="en-US" sz="255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€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2.032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0192A39-FDC8-BD76-4F0D-A8DF6B96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283"/>
          <a:stretch>
            <a:fillRect/>
          </a:stretch>
        </p:blipFill>
        <p:spPr>
          <a:xfrm>
            <a:off x="160857" y="4161563"/>
            <a:ext cx="2679782" cy="135184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316206" y="676547"/>
            <a:ext cx="7155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Ipotesi</a:t>
            </a:r>
            <a:r>
              <a:rPr lang="en-US" b="1" dirty="0">
                <a:solidFill>
                  <a:srgbClr val="000000"/>
                </a:solidFill>
              </a:rPr>
              <a:t> per un </a:t>
            </a:r>
            <a:r>
              <a:rPr lang="en-US" b="1" dirty="0" err="1">
                <a:solidFill>
                  <a:srgbClr val="000000"/>
                </a:solidFill>
              </a:rPr>
              <a:t>appartamento</a:t>
            </a:r>
            <a:r>
              <a:rPr lang="en-US" b="1" dirty="0">
                <a:solidFill>
                  <a:srgbClr val="000000"/>
                </a:solidFill>
              </a:rPr>
              <a:t> con 2 </a:t>
            </a:r>
            <a:r>
              <a:rPr lang="en-US" b="1" dirty="0" err="1">
                <a:solidFill>
                  <a:srgbClr val="000000"/>
                </a:solidFill>
              </a:rPr>
              <a:t>camere</a:t>
            </a:r>
            <a:r>
              <a:rPr lang="en-US" b="1" dirty="0">
                <a:solidFill>
                  <a:srgbClr val="000000"/>
                </a:solidFill>
              </a:rPr>
              <a:t> da </a:t>
            </a:r>
            <a:r>
              <a:rPr lang="en-US" b="1" dirty="0" err="1">
                <a:solidFill>
                  <a:srgbClr val="000000"/>
                </a:solidFill>
              </a:rPr>
              <a:t>letto</a:t>
            </a:r>
            <a:r>
              <a:rPr lang="en-US" b="1" dirty="0">
                <a:solidFill>
                  <a:srgbClr val="000000"/>
                </a:solidFill>
              </a:rPr>
              <a:t> di circa 70 </a:t>
            </a:r>
            <a:r>
              <a:rPr lang="en-US" b="1" dirty="0" err="1">
                <a:solidFill>
                  <a:srgbClr val="000000"/>
                </a:solidFill>
              </a:rPr>
              <a:t>mq</a:t>
            </a:r>
            <a:r>
              <a:rPr lang="en-US" b="1" dirty="0">
                <a:solidFill>
                  <a:srgbClr val="000000"/>
                </a:solidFill>
              </a:rPr>
              <a:t> e </a:t>
            </a:r>
            <a:r>
              <a:rPr lang="en-US" b="1" dirty="0" err="1">
                <a:solidFill>
                  <a:srgbClr val="000000"/>
                </a:solidFill>
              </a:rPr>
              <a:t>rendita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catastale</a:t>
            </a:r>
            <a:r>
              <a:rPr lang="en-US" b="1" dirty="0" smtClean="0">
                <a:solidFill>
                  <a:srgbClr val="000000"/>
                </a:solidFill>
              </a:rPr>
              <a:t> di circa 468 € 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0473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Grazie per l’attenzione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4826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4432067" y="1083025"/>
            <a:ext cx="45187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Per comunicazioni, richiesta di informazioni e di materiali relativi al Programma contattare:</a:t>
            </a:r>
          </a:p>
          <a:p>
            <a:pPr lvl="0"/>
            <a:endParaRPr lang="it-IT" b="1" dirty="0">
              <a:solidFill>
                <a:prstClr val="black"/>
              </a:solidFill>
            </a:endParaRPr>
          </a:p>
          <a:p>
            <a:pPr lvl="0"/>
            <a:r>
              <a:rPr lang="it-IT" sz="2000" b="1" dirty="0">
                <a:solidFill>
                  <a:prstClr val="black"/>
                </a:solidFill>
              </a:rPr>
              <a:t>Monica Caramaschi </a:t>
            </a:r>
          </a:p>
          <a:p>
            <a:pPr lvl="0"/>
            <a:r>
              <a:rPr lang="it-IT" b="1" dirty="0">
                <a:solidFill>
                  <a:prstClr val="black"/>
                </a:solidFill>
              </a:rPr>
              <a:t>Tel. 0522.236674</a:t>
            </a:r>
          </a:p>
          <a:p>
            <a:pPr lvl="0"/>
            <a:r>
              <a:rPr lang="it-IT" b="1" dirty="0">
                <a:solidFill>
                  <a:prstClr val="black"/>
                </a:solidFill>
              </a:rPr>
              <a:t>E-mail: info@acer.re.it</a:t>
            </a:r>
          </a:p>
          <a:p>
            <a:pPr lvl="0"/>
            <a:endParaRPr lang="it-IT" sz="1600" dirty="0">
              <a:solidFill>
                <a:prstClr val="black"/>
              </a:solidFill>
            </a:endParaRPr>
          </a:p>
          <a:p>
            <a:pPr lvl="0"/>
            <a:endParaRPr lang="it-IT" sz="1600" dirty="0">
              <a:solidFill>
                <a:prstClr val="black"/>
              </a:solidFill>
            </a:endParaRP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www.acer.re.it</a:t>
            </a: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casa.acer.re.it</a:t>
            </a: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www.facebook.com/acer.re.it</a:t>
            </a: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www.powerhouseeurope.eu</a:t>
            </a:r>
          </a:p>
          <a:p>
            <a:pPr lvl="0"/>
            <a:endParaRPr lang="it-IT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73137" y="6240397"/>
            <a:ext cx="4458538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charset="0"/>
                <a:cs typeface="Trebuchet MS"/>
              </a:rPr>
              <a:t>ACER Azienda Casa Emilia Romagna di Reggio Emilia</a:t>
            </a:r>
          </a:p>
        </p:txBody>
      </p:sp>
      <p:pic>
        <p:nvPicPr>
          <p:cNvPr id="15" name="Segnaposto contenuto 5" descr="HPIM8583.JPG">
            <a:extLst>
              <a:ext uri="{FF2B5EF4-FFF2-40B4-BE49-F238E27FC236}">
                <a16:creationId xmlns:a16="http://schemas.microsoft.com/office/drawing/2014/main" id="{48F2B83C-ECFE-4A61-B4B1-9D3E6E9D1B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22" y="993667"/>
            <a:ext cx="3973249" cy="30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F0828A77-43D4-45D0-976E-3C6DD18D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955" y="4505134"/>
            <a:ext cx="1517445" cy="16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015C640-DE08-409D-BEC4-B429D138F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68" y="4426363"/>
            <a:ext cx="1072638" cy="690713"/>
          </a:xfrm>
          <a:prstGeom prst="rect">
            <a:avLst/>
          </a:prstGeom>
        </p:spPr>
      </p:pic>
      <p:pic>
        <p:nvPicPr>
          <p:cNvPr id="25" name="Immagine 5" descr="FEDERCASA.JPG">
            <a:extLst>
              <a:ext uri="{FF2B5EF4-FFF2-40B4-BE49-F238E27FC236}">
                <a16:creationId xmlns:a16="http://schemas.microsoft.com/office/drawing/2014/main" id="{EBC465D7-1066-4411-A835-63B325F05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68" y="5679222"/>
            <a:ext cx="1403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B6F21B7-2E86-4EE8-94EF-142E736F0504}"/>
              </a:ext>
            </a:extLst>
          </p:cNvPr>
          <p:cNvSpPr/>
          <p:nvPr/>
        </p:nvSpPr>
        <p:spPr>
          <a:xfrm>
            <a:off x="5708581" y="621473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lang="it-IT" dirty="0"/>
          </a:p>
        </p:txBody>
      </p:sp>
      <p:pic>
        <p:nvPicPr>
          <p:cNvPr id="5" name="Immagine 4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624BF1D2-8A06-BFFB-5457-064026278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691" y="5374011"/>
            <a:ext cx="2483337" cy="33506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2678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Strumento e obiettivo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50825" y="767714"/>
            <a:ext cx="8612188" cy="51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r>
              <a:rPr kumimoji="0" lang="es-E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Patto per la Casa </a:t>
            </a:r>
            <a:r>
              <a:rPr kumimoji="0" lang="es-ES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 </a:t>
            </a:r>
            <a:r>
              <a:rPr kumimoji="0" lang="es-E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l’obiettivo di </a:t>
            </a:r>
          </a:p>
          <a:p>
            <a:pPr marL="0" indent="0" defTabSz="914400" eaLnBrk="1" hangingPunct="1">
              <a:buNone/>
              <a:defRPr/>
            </a:pPr>
            <a:endParaRPr kumimoji="0" lang="es-ES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mmettere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nuovi alloggi sul mercato della locazione a canone calmierato, favorendo l’utilizzo del patrimonio esistente sfitto per rispondere ai bisogni abitativi della fascia media della popolazione esclusa dal mercato libero, ma solvibile in quello calmierato </a:t>
            </a:r>
          </a:p>
          <a:p>
            <a:pPr marL="1165225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in tempi rapidi</a:t>
            </a:r>
          </a:p>
          <a:p>
            <a:pPr marL="1165225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kumimoji="0" lang="it-IT" altLang="it-IT" sz="2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on risorse definite</a:t>
            </a:r>
          </a:p>
          <a:p>
            <a:pPr marL="180975" lvl="0" indent="-180975" algn="just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lvl="0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incrementare l’attività dell’Agenzia per l’Affitto di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</a:rPr>
              <a:t>Acer </a:t>
            </a: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2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47086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Finalità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1193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50825" y="1147475"/>
            <a:ext cx="8612188" cy="51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Ampliare il numero di alloggi a canone concordato, attingendo dal patrimonio abitativo PRIVATO già disponibile ed utilizzabile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Attrarre e fidelizzare i proprietari con incentivi e forme di garanzia rispondendo alla necessità di sicurezza in termini di solvibilità e affidabilità dell’inquilino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Sostenere gli inquilini, ove ne ricorrano le condizioni, con contributi ad ulteriore calmierazione del mercato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Promuovere ed incentivare la gestione dell’Agenzia per l’Affitto di ACER incaricata di effettuare la gestione e attivare il Programma regionale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3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79985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Risorse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95048" y="848032"/>
            <a:ext cx="8359095" cy="46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r>
              <a:rPr kumimoji="0" lang="es-ES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Beneficiari</a:t>
            </a:r>
            <a:r>
              <a:rPr kumimoji="0" lang="es-E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 defTabSz="914400" eaLnBrk="1" hangingPunct="1">
              <a:buNone/>
              <a:defRPr/>
            </a:pPr>
            <a:endParaRPr lang="es-ES" altLang="it-IT" sz="1200" dirty="0">
              <a:latin typeface="Calibri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es-ES" altLang="it-IT" sz="2400" dirty="0"/>
              <a:t>I Comuni, nello specifico il Comune di </a:t>
            </a:r>
            <a:r>
              <a:rPr lang="es-ES" altLang="it-IT" sz="2400" dirty="0" smtClean="0"/>
              <a:t>Viano </a:t>
            </a:r>
            <a:r>
              <a:rPr lang="es-ES" altLang="it-IT" sz="2400" dirty="0"/>
              <a:t>che ha aderito al Programma regionale e che dispone delle </a:t>
            </a:r>
            <a:r>
              <a:rPr lang="it-IT" altLang="it-IT" sz="2400" dirty="0"/>
              <a:t>risorse economiche per sostenere il progetto, possono erogare:</a:t>
            </a:r>
          </a:p>
          <a:p>
            <a:pPr algn="just" defTabSz="914400" eaLnBrk="1" hangingPunct="1">
              <a:defRPr/>
            </a:pPr>
            <a:r>
              <a:rPr lang="it-IT" altLang="it-IT" sz="2400" b="1" dirty="0" smtClean="0">
                <a:solidFill>
                  <a:srgbClr val="BD0000"/>
                </a:solidFill>
                <a:latin typeface="Calibri"/>
              </a:rPr>
              <a:t>quote </a:t>
            </a:r>
            <a:r>
              <a:rPr lang="it-IT" altLang="it-IT" sz="2400" b="1" dirty="0">
                <a:solidFill>
                  <a:srgbClr val="BD0000"/>
                </a:solidFill>
                <a:latin typeface="Calibri"/>
              </a:rPr>
              <a:t>a favore dei proprietari per attività tecnico-amministrative e incentivi manutentivi </a:t>
            </a:r>
          </a:p>
          <a:p>
            <a:pPr lvl="0" algn="just" defTabSz="914400" eaLnBrk="1" hangingPunct="1">
              <a:defRPr/>
            </a:pPr>
            <a:r>
              <a:rPr lang="it-IT" altLang="it-IT" sz="2400" b="1" dirty="0">
                <a:solidFill>
                  <a:srgbClr val="BD0000"/>
                </a:solidFill>
                <a:latin typeface="Calibri"/>
              </a:rPr>
              <a:t>quote a garanzia per dolo, morosità (canoni e spese condominiali), spese legali</a:t>
            </a:r>
          </a:p>
          <a:p>
            <a:pPr lvl="0" algn="just" defTabSz="914400" eaLnBrk="1" hangingPunct="1">
              <a:defRPr/>
            </a:pPr>
            <a:r>
              <a:rPr lang="it-IT" altLang="it-IT" sz="2400" b="1" dirty="0">
                <a:solidFill>
                  <a:srgbClr val="BD0000"/>
                </a:solidFill>
                <a:latin typeface="Calibri"/>
              </a:rPr>
              <a:t>quote a beneficio degli inquilini 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per compensare la differenza fra il canone percepito dal proprietario e il canone sostenibile per il conduttore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4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29950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Modalità attuative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424543" y="1006439"/>
            <a:ext cx="8294914" cy="406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lang="es-ES" altLang="it-IT" sz="2400" b="1" dirty="0">
                <a:solidFill>
                  <a:srgbClr val="BD0000"/>
                </a:solidFill>
                <a:latin typeface="Calibri"/>
              </a:rPr>
              <a:t>MODALITA’ DI INTERMEDIAZIONE (TIPO B):</a:t>
            </a:r>
            <a:r>
              <a:rPr kumimoji="0" lang="es-E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 algn="just" defTabSz="914400" eaLnBrk="1" hangingPunct="1">
              <a:buNone/>
              <a:defRPr/>
            </a:pPr>
            <a:r>
              <a:rPr kumimoji="0" lang="es-ES" altLang="it-IT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L’Agenzia</a:t>
            </a: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per l’Affitto svolge attività di i</a:t>
            </a:r>
            <a:r>
              <a:rPr lang="es-ES" altLang="it-IT" sz="2400" dirty="0">
                <a:latin typeface="Calibri"/>
              </a:rPr>
              <a:t>ntermediazione e supporto ai proprietari e offre garanzie. </a:t>
            </a:r>
          </a:p>
          <a:p>
            <a:pPr marL="0" indent="0" algn="just" defTabSz="914400" eaLnBrk="1" hangingPunct="1">
              <a:buNone/>
              <a:defRPr/>
            </a:pPr>
            <a:endParaRPr lang="es-ES" altLang="it-IT" sz="2400" b="1" dirty="0">
              <a:solidFill>
                <a:srgbClr val="BD0000"/>
              </a:solidFill>
              <a:latin typeface="Calibri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es-ES" altLang="it-IT" sz="2400" b="1" dirty="0">
                <a:solidFill>
                  <a:srgbClr val="BD0000"/>
                </a:solidFill>
                <a:latin typeface="Calibri"/>
              </a:rPr>
              <a:t>MODALITA’ DIRETTA (TIPO C)</a:t>
            </a:r>
            <a:r>
              <a:rPr kumimoji="0" lang="es-E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es-ES" altLang="it-IT" sz="2400" dirty="0">
                <a:latin typeface="Calibri"/>
              </a:rPr>
              <a:t> </a:t>
            </a:r>
          </a:p>
          <a:p>
            <a:pPr marL="0" indent="0" algn="just" defTabSz="914400" eaLnBrk="1" hangingPunct="1">
              <a:buNone/>
              <a:defRPr/>
            </a:pPr>
            <a:r>
              <a:rPr lang="es-ES" altLang="it-IT" sz="2400" dirty="0" err="1">
                <a:latin typeface="Calibri"/>
              </a:rPr>
              <a:t>Il</a:t>
            </a:r>
            <a:r>
              <a:rPr lang="es-ES" altLang="it-IT" sz="2400" dirty="0">
                <a:latin typeface="Calibri"/>
              </a:rPr>
              <a:t> contratto di locazione è stipulato tra il proprietario e l’Agenzia che a sua volta concede l’alloggio all’inquilino con contratti di sub-locazione. </a:t>
            </a: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5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E67A69A-D9AC-BBBA-AFC1-099B0BDC081A}"/>
              </a:ext>
            </a:extLst>
          </p:cNvPr>
          <p:cNvSpPr txBox="1">
            <a:spLocks/>
          </p:cNvSpPr>
          <p:nvPr/>
        </p:nvSpPr>
        <p:spPr bwMode="auto">
          <a:xfrm>
            <a:off x="7180038" y="1404814"/>
            <a:ext cx="2188028" cy="8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47348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424057" cy="956288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Intermediazione e supporto nella gestione (TIPO B)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334622" y="872617"/>
            <a:ext cx="8463510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contratto di affitto è stipulato tra il proprietario e l’inquilino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latin typeface="Calibri"/>
              </a:rPr>
              <a:t>L’Agenzia assume un ruolo di supporto e intermediazione tra il proprietario e l’inquilino, fornisce specifici livelli di servizio e garanzie e gestisce le risorse disponibili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latin typeface="Calibri"/>
              </a:rPr>
              <a:t>L’Agenzia eroga, per conto del Comune, i contributi a fondo perduto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Il rapporto fra Agenzia e Comune è regolato da specifica convenzione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latin typeface="Calibri"/>
              </a:rPr>
              <a:t>Il Comune vigila e controlla l’operato dell’Agenzia ai fini della corretta attuazione del Programma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6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65966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Gestione diretta (TIPO C)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505051"/>
            <a:ext cx="850174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180975" indent="-180975" algn="just" defTabSz="914400" eaLnBrk="1" hangingPunct="1"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Il patrimonio abitativo reso disponibile dal proprietario è dato in affitto direttamente all’Agenzia e da questa gestito autonomamente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Sussistono due rapporti distinti:  contratto di locazione proprietario/Agenzia e contratto di sub-locazione Agenzia/inquilino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L’Agenzia cura direttamente i rapporti con i proprietari e con gli inquilini, fornisce specifici livelli di servizio e garanzie e gestisce le risorse disponibili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L’Agenzia è garantita nelle proprie attività dal fondo Regionale messo a disposizione del Programma 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Il rapporto tra Agenzia e Comune si sancisce attraverso specifica </a:t>
            </a:r>
            <a:r>
              <a:rPr lang="it-IT" altLang="it-IT" sz="2200" dirty="0">
                <a:latin typeface="Calibri"/>
              </a:rPr>
              <a:t>convenzione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Il Comune vigila e controlla l’operato dell’Agenzia ai fini della corretta attuazione del Programma</a:t>
            </a: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7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07298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 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30629" y="767613"/>
            <a:ext cx="8512628" cy="46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Mettono a disposizione per almeno 5 anni (3+2) il proprio alloggio a canone concordato come definito dagli Accordi territoriali. Ai fini dell’accesso al Programma, il canone non può essere superiore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 ad € </a:t>
            </a:r>
            <a:r>
              <a:rPr lang="it-IT" altLang="it-IT" sz="2100" dirty="0" smtClean="0">
                <a:solidFill>
                  <a:sysClr val="windowText" lastClr="000000"/>
                </a:solidFill>
                <a:latin typeface="Calibri"/>
              </a:rPr>
              <a:t>650 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mensili.</a:t>
            </a:r>
          </a:p>
          <a:p>
            <a:pPr marL="174625" indent="-174625" algn="just"/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Gli alloggi messi a disposizione dovranno essere sfitti e immediatamente utilizzabili o comunque interessati da modesti interventi di manutenzione ordinaria e straordinaria, </a:t>
            </a:r>
            <a:r>
              <a:rPr lang="it-IT" sz="2100" dirty="0"/>
              <a:t>necessari per renderli abitabili, quali ad esempio: Attestato Prestazione Energetica (APE), dichiarazione conformità e messa in sicurezza degli impianti elettrico e gas, interventi in generale che si dovessero rendere indispensabili all’effettivo utilizzo. 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Sono supportati nella gestione amministrativa</a:t>
            </a:r>
            <a:r>
              <a:rPr kumimoji="0" lang="it-IT" altLang="it-IT" sz="21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e tecnica dell’immobile per l’attivazione del contratto, la registrazione e successiva chiusura dello</a:t>
            </a:r>
            <a:r>
              <a:rPr lang="it-IT" altLang="it-IT" sz="2100" noProof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it-IT" altLang="it-IT" sz="2100" dirty="0">
                <a:solidFill>
                  <a:sysClr val="windowText" lastClr="000000"/>
                </a:solidFill>
              </a:rPr>
              <a:t>stesso.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100" dirty="0">
                <a:solidFill>
                  <a:sysClr val="windowText" lastClr="000000"/>
                </a:solidFill>
              </a:rPr>
              <a:t>Beneficiano del puntuale pagamento del canone (Tipo C) o sono supportati dall’</a:t>
            </a:r>
            <a:r>
              <a:rPr lang="it-IT" altLang="it-IT" sz="2100" dirty="0"/>
              <a:t>Agenzia in </a:t>
            </a:r>
            <a:r>
              <a:rPr lang="it-IT" altLang="it-IT" sz="2100" dirty="0">
                <a:solidFill>
                  <a:sysClr val="windowText" lastClr="000000"/>
                </a:solidFill>
              </a:rPr>
              <a:t>caso di problemi nella riscossione degli affitti  (Tipo B)</a:t>
            </a:r>
          </a:p>
          <a:p>
            <a:pPr marL="180975" indent="-180975" defTabSz="914400" eaLnBrk="1" hangingPunct="1">
              <a:defRPr/>
            </a:pPr>
            <a:endParaRPr lang="es-ES" altLang="it-IT" sz="2000" dirty="0"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8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56212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402" y="123119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1058059"/>
            <a:ext cx="8783636" cy="44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Possono accedere al fondo di garanzia per morosità e contenzioso fino ad un importo massimo di </a:t>
            </a:r>
            <a:r>
              <a:rPr lang="it-IT" altLang="it-IT" sz="2400" b="1" dirty="0">
                <a:solidFill>
                  <a:sysClr val="windowText" lastClr="000000"/>
                </a:solidFill>
                <a:latin typeface="Calibri"/>
              </a:rPr>
              <a:t>€ 4.000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(che può 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aumentare fino a  5.000 € se viene applicato al contratto il canone minimo previsto dall’Accordo Territoriale) per: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di mensilità del canone non corrisposte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di spese condominiali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per il ripristino di eventuali danni arrecati all’immobile con dolo o colpa grave da parte dell’inquilino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di spese legali necessarie per la soluzione di eventuale contenzioso con l’inquilino.</a:t>
            </a:r>
          </a:p>
          <a:p>
            <a:pPr defTabSz="914400" eaLnBrk="1" hangingPunct="1">
              <a:buFont typeface="Wingdings" panose="05000000000000000000" pitchFamily="2" charset="2"/>
              <a:buChar char="ü"/>
              <a:defRPr/>
            </a:pPr>
            <a:endParaRPr lang="it-IT" altLang="it-IT" sz="2400" dirty="0">
              <a:solidFill>
                <a:sysClr val="windowText" lastClr="000000"/>
              </a:solidFill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9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90" y="5774995"/>
            <a:ext cx="1093525" cy="85673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544006" y="6444468"/>
            <a:ext cx="18587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smtClean="0"/>
              <a:t>Comune di Viano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11072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17501</TotalTime>
  <Words>1778</Words>
  <Application>Microsoft Office PowerPoint</Application>
  <PresentationFormat>Presentazione su schermo (4:3)</PresentationFormat>
  <Paragraphs>311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Open Sans Bold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officine urbane - studio associato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vittorio gimigliano</dc:creator>
  <cp:lastModifiedBy>Monica Caramaschi</cp:lastModifiedBy>
  <cp:revision>866</cp:revision>
  <cp:lastPrinted>2024-04-12T06:54:14Z</cp:lastPrinted>
  <dcterms:created xsi:type="dcterms:W3CDTF">2016-10-20T15:41:59Z</dcterms:created>
  <dcterms:modified xsi:type="dcterms:W3CDTF">2025-02-20T07:57:26Z</dcterms:modified>
</cp:coreProperties>
</file>